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0"/>
  </p:notesMasterIdLst>
  <p:sldIdLst>
    <p:sldId id="256" r:id="rId2"/>
    <p:sldId id="280" r:id="rId3"/>
    <p:sldId id="284" r:id="rId4"/>
    <p:sldId id="278" r:id="rId5"/>
    <p:sldId id="283" r:id="rId6"/>
    <p:sldId id="285" r:id="rId7"/>
    <p:sldId id="261" r:id="rId8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73BE"/>
    <a:srgbClr val="425CB3"/>
    <a:srgbClr val="7222A1"/>
    <a:srgbClr val="B13C62"/>
    <a:srgbClr val="53C06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8557" autoAdjust="0"/>
  </p:normalViewPr>
  <p:slideViewPr>
    <p:cSldViewPr snapToGrid="0" snapToObjects="1">
      <p:cViewPr varScale="1">
        <p:scale>
          <a:sx n="76" d="100"/>
          <a:sy n="76" d="100"/>
        </p:scale>
        <p:origin x="1627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EB5088-F453-4D7D-AA77-FD9840233D5C}" type="datetimeFigureOut">
              <a:rPr lang="en-US" smtClean="0"/>
              <a:t>8/16/2019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736905-85AC-40D4-8567-9D088B0E621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3516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Microsoft MVP on Windows PowerShell</a:t>
            </a:r>
          </a:p>
          <a:p>
            <a:endParaRPr lang="en-US" dirty="0"/>
          </a:p>
          <a:p>
            <a:r>
              <a:rPr lang="en-US" dirty="0"/>
              <a:t>Leader &amp; Co-Founder of Mississippi PowerShell User Group</a:t>
            </a:r>
          </a:p>
          <a:p>
            <a:endParaRPr lang="en-US" dirty="0"/>
          </a:p>
          <a:p>
            <a:r>
              <a:rPr lang="en-US" dirty="0"/>
              <a:t>Author of PowerShell 101: The No-Nonsense Beginner’s Guide</a:t>
            </a:r>
          </a:p>
          <a:p>
            <a:endParaRPr lang="en-US" dirty="0"/>
          </a:p>
          <a:p>
            <a:r>
              <a:rPr lang="en-US" dirty="0"/>
              <a:t>Co-Author of Windows PowerShell TFM 4th Edition</a:t>
            </a:r>
          </a:p>
          <a:p>
            <a:endParaRPr lang="en-US" dirty="0"/>
          </a:p>
          <a:p>
            <a:r>
              <a:rPr lang="en-US" dirty="0"/>
              <a:t>Author of Chapter 6 in the PowerShell Deep Dives book</a:t>
            </a:r>
          </a:p>
          <a:p>
            <a:endParaRPr lang="en-US" dirty="0"/>
          </a:p>
          <a:p>
            <a:r>
              <a:rPr lang="en-US" dirty="0"/>
              <a:t>Winner of the Advanced Category in the 2013 Scripting Games</a:t>
            </a:r>
          </a:p>
          <a:p>
            <a:endParaRPr lang="en-US" dirty="0"/>
          </a:p>
          <a:p>
            <a:r>
              <a:rPr lang="en-US" dirty="0"/>
              <a:t>Learn more about me @ mikefrobbins.com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736905-85AC-40D4-8567-9D088B0E621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8203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0" cy="682556"/>
          </a:xfrm>
        </p:spPr>
        <p:txBody>
          <a:bodyPr anchor="b">
            <a:normAutofit/>
          </a:bodyPr>
          <a:lstStyle>
            <a:lvl1pPr>
              <a:defRPr sz="2800">
                <a:solidFill>
                  <a:srgbClr val="425CB3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9015" y="5031409"/>
            <a:ext cx="6343650" cy="459580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  <a:endParaRPr dirty="0"/>
          </a:p>
        </p:txBody>
      </p:sp>
      <p:sp>
        <p:nvSpPr>
          <p:cNvPr id="17" name="TextBox 16"/>
          <p:cNvSpPr txBox="1"/>
          <p:nvPr userDrawn="1"/>
        </p:nvSpPr>
        <p:spPr>
          <a:xfrm>
            <a:off x="323582" y="6336262"/>
            <a:ext cx="4850342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l"/>
            <a:r>
              <a:rPr lang="en-US" sz="2000" dirty="0">
                <a:solidFill>
                  <a:schemeClr val="bg2">
                    <a:lumMod val="75000"/>
                  </a:schemeClr>
                </a:solidFill>
              </a:rPr>
              <a:t>mikefrobbins.com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1408" y="67466"/>
            <a:ext cx="8997714" cy="4245873"/>
          </a:xfrm>
          <a:prstGeom prst="rect">
            <a:avLst/>
          </a:prstGeom>
        </p:spPr>
      </p:pic>
      <p:pic>
        <p:nvPicPr>
          <p:cNvPr id="2050" name="Picture 2" descr="C:\Users\mrobbins\AppData\Local\Temp\SNAGHTMLe5c2429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24996" y="5127230"/>
            <a:ext cx="2167871" cy="16091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1647296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018896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De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158750" y="228600"/>
            <a:ext cx="8826499" cy="55181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6083" y="2337858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06083" y="3699933"/>
            <a:ext cx="5638800" cy="819150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205466" y="486943"/>
            <a:ext cx="8733065" cy="11849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US" sz="7100" dirty="0">
                <a:solidFill>
                  <a:schemeClr val="bg2"/>
                </a:solidFill>
              </a:rPr>
              <a:t>Start-Process ‘Demo’</a:t>
            </a:r>
          </a:p>
        </p:txBody>
      </p:sp>
    </p:spTree>
    <p:extLst>
      <p:ext uri="{BB962C8B-B14F-4D97-AF65-F5344CB8AC3E}">
        <p14:creationId xmlns:p14="http://schemas.microsoft.com/office/powerpoint/2010/main" val="2171847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498475" y="1682750"/>
            <a:ext cx="7556500" cy="4678363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latin typeface="Consolas"/>
                <a:cs typeface="Consolas"/>
              </a:defRPr>
            </a:lvl1pPr>
            <a:lvl2pPr marL="228600" indent="0">
              <a:buNone/>
              <a:defRPr sz="1400">
                <a:latin typeface="Consolas"/>
                <a:cs typeface="Consolas"/>
              </a:defRPr>
            </a:lvl2pPr>
            <a:lvl3pPr marL="457200" indent="0">
              <a:buNone/>
              <a:defRPr sz="1400">
                <a:latin typeface="Consolas"/>
                <a:cs typeface="Consolas"/>
              </a:defRPr>
            </a:lvl3pPr>
            <a:lvl4pPr marL="685800" indent="0">
              <a:buNone/>
              <a:defRPr sz="1400">
                <a:latin typeface="Consolas"/>
                <a:cs typeface="Consolas"/>
              </a:defRPr>
            </a:lvl4pPr>
            <a:lvl5pPr marL="914400" indent="0">
              <a:buNone/>
              <a:defRPr sz="1400">
                <a:latin typeface="Consolas"/>
                <a:cs typeface="Consola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19359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8" name="Rectangle 7"/>
          <p:cNvSpPr/>
          <p:nvPr userDrawn="1"/>
        </p:nvSpPr>
        <p:spPr>
          <a:xfrm>
            <a:off x="1" y="0"/>
            <a:ext cx="498474" cy="484094"/>
          </a:xfrm>
          <a:prstGeom prst="rect">
            <a:avLst/>
          </a:prstGeom>
          <a:solidFill>
            <a:srgbClr val="2473BE">
              <a:alpha val="7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 userDrawn="1"/>
        </p:nvSpPr>
        <p:spPr>
          <a:xfrm>
            <a:off x="498475" y="0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1" y="484094"/>
            <a:ext cx="498474" cy="484094"/>
          </a:xfrm>
          <a:prstGeom prst="rect">
            <a:avLst/>
          </a:prstGeom>
          <a:solidFill>
            <a:srgbClr val="2473BE">
              <a:alpha val="50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1" y="968188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 userDrawn="1"/>
        </p:nvSpPr>
        <p:spPr>
          <a:xfrm>
            <a:off x="498474" y="484094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 userDrawn="1"/>
        </p:nvSpPr>
        <p:spPr>
          <a:xfrm>
            <a:off x="996949" y="0"/>
            <a:ext cx="498474" cy="484094"/>
          </a:xfrm>
          <a:prstGeom prst="rect">
            <a:avLst/>
          </a:prstGeom>
          <a:solidFill>
            <a:srgbClr val="2473BE">
              <a:alpha val="2500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/>
          <p:cNvSpPr txBox="1"/>
          <p:nvPr userDrawn="1"/>
        </p:nvSpPr>
        <p:spPr>
          <a:xfrm>
            <a:off x="498475" y="6423222"/>
            <a:ext cx="7556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chemeClr val="bg2">
                    <a:lumMod val="75000"/>
                  </a:schemeClr>
                </a:solidFill>
              </a:rPr>
              <a:t>http://mikefrobbins.com</a:t>
            </a:r>
          </a:p>
        </p:txBody>
      </p:sp>
      <p:pic>
        <p:nvPicPr>
          <p:cNvPr id="1028" name="Picture 4" descr="C:\Users\mrobbins\AppData\Local\Temp\SNAGHTMLe57a21c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0102" y="6093507"/>
            <a:ext cx="914400" cy="6781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9" r:id="rId4"/>
    <p:sldLayoutId id="2147483705" r:id="rId5"/>
    <p:sldLayoutId id="2147483690" r:id="rId6"/>
    <p:sldLayoutId id="2147483691" r:id="rId7"/>
    <p:sldLayoutId id="2147483695" r:id="rId8"/>
    <p:sldLayoutId id="2147483706" r:id="rId9"/>
    <p:sldLayoutId id="2147483696" r:id="rId10"/>
  </p:sldLayoutIdLst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rgbClr val="425CB3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hyperlink" Target="http://mikefrobbins.com/" TargetMode="External"/><Relationship Id="rId3" Type="http://schemas.openxmlformats.org/officeDocument/2006/relationships/hyperlink" Target="http://mspsug.com/" TargetMode="External"/><Relationship Id="rId7" Type="http://schemas.openxmlformats.org/officeDocument/2006/relationships/hyperlink" Target="https://www.manning.com/books/powershell-deep-div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sapien.com/books_training/Windows-PowerShell-4" TargetMode="External"/><Relationship Id="rId5" Type="http://schemas.openxmlformats.org/officeDocument/2006/relationships/hyperlink" Target="https://leanpub.com/powershell101" TargetMode="External"/><Relationship Id="rId4" Type="http://schemas.openxmlformats.org/officeDocument/2006/relationships/hyperlink" Target="https://leanpub.com/powershell-conference-book" TargetMode="Externa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search?q=PowerShell&amp;src=typd" TargetMode="External"/><Relationship Id="rId3" Type="http://schemas.openxmlformats.org/officeDocument/2006/relationships/hyperlink" Target="https://github.com/PoshCode/PowerShellPracticeAndStyle" TargetMode="External"/><Relationship Id="rId7" Type="http://schemas.openxmlformats.org/officeDocument/2006/relationships/hyperlink" Target="https://github.com/Jaykul/CommunityFeed/blob/master/UserGroupList.csv" TargetMode="External"/><Relationship Id="rId2" Type="http://schemas.openxmlformats.org/officeDocument/2006/relationships/hyperlink" Target="https://docs.microsoft.com/en-us/powershell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social.technet.microsoft.com/wiki/contents/articles/19959.powershell-user-groups.aspx" TargetMode="External"/><Relationship Id="rId11" Type="http://schemas.openxmlformats.org/officeDocument/2006/relationships/hyperlink" Target="http://powershell.sqlpass.org/" TargetMode="External"/><Relationship Id="rId5" Type="http://schemas.openxmlformats.org/officeDocument/2006/relationships/hyperlink" Target="https://www.planetpowershell.com/" TargetMode="External"/><Relationship Id="rId10" Type="http://schemas.openxmlformats.org/officeDocument/2006/relationships/hyperlink" Target="https://github.com/vexx32/PSKoans" TargetMode="External"/><Relationship Id="rId4" Type="http://schemas.openxmlformats.org/officeDocument/2006/relationships/hyperlink" Target="http://powershell.org/" TargetMode="External"/><Relationship Id="rId9" Type="http://schemas.openxmlformats.org/officeDocument/2006/relationships/hyperlink" Target="http://slack.poshcode.org/" TargetMode="Externa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http://www.sapien.com/books_training/Windows-PowerShell-4" TargetMode="External"/><Relationship Id="rId13" Type="http://schemas.openxmlformats.org/officeDocument/2006/relationships/image" Target="../media/image11.png"/><Relationship Id="rId3" Type="http://schemas.openxmlformats.org/officeDocument/2006/relationships/hyperlink" Target="http://twitter.com/mikefrobbins" TargetMode="External"/><Relationship Id="rId7" Type="http://schemas.openxmlformats.org/officeDocument/2006/relationships/image" Target="../media/image8.png"/><Relationship Id="rId12" Type="http://schemas.openxmlformats.org/officeDocument/2006/relationships/hyperlink" Target="https://leanpub.com/powershell101" TargetMode="External"/><Relationship Id="rId2" Type="http://schemas.openxmlformats.org/officeDocument/2006/relationships/hyperlink" Target="http://mikefrobbins.com/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mspsug.com/" TargetMode="External"/><Relationship Id="rId11" Type="http://schemas.openxmlformats.org/officeDocument/2006/relationships/image" Target="../media/image10.png"/><Relationship Id="rId5" Type="http://schemas.openxmlformats.org/officeDocument/2006/relationships/hyperlink" Target="http://mikefrobbins.com/about/" TargetMode="External"/><Relationship Id="rId15" Type="http://schemas.openxmlformats.org/officeDocument/2006/relationships/image" Target="../media/image12.png"/><Relationship Id="rId10" Type="http://schemas.openxmlformats.org/officeDocument/2006/relationships/hyperlink" Target="http://manning.com/hicks/" TargetMode="External"/><Relationship Id="rId4" Type="http://schemas.openxmlformats.org/officeDocument/2006/relationships/hyperlink" Target="http://www.linkedin.com/in/mikefrobbins" TargetMode="External"/><Relationship Id="rId9" Type="http://schemas.openxmlformats.org/officeDocument/2006/relationships/image" Target="../media/image9.png"/><Relationship Id="rId14" Type="http://schemas.openxmlformats.org/officeDocument/2006/relationships/hyperlink" Target="https://leanpub.com/powershell-conference-book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sqlsatbr.com/Sessions/SessionEvaluation.aspx" TargetMode="External"/><Relationship Id="rId2" Type="http://schemas.openxmlformats.org/officeDocument/2006/relationships/hyperlink" Target="https://www.sqlsaturday.com/867/Sessions/SessionEvaluation.aspx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652" y="4331096"/>
            <a:ext cx="8996471" cy="682556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Writing Award Winning PowerShell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653" y="5013652"/>
            <a:ext cx="8996470" cy="45958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Functions and Script Modules</a:t>
            </a:r>
          </a:p>
        </p:txBody>
      </p:sp>
    </p:spTree>
    <p:extLst>
      <p:ext uri="{BB962C8B-B14F-4D97-AF65-F5344CB8AC3E}">
        <p14:creationId xmlns:p14="http://schemas.microsoft.com/office/powerpoint/2010/main" val="16630540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Get-Help –Name ‘</a:t>
            </a:r>
            <a:r>
              <a:rPr lang="en-US" dirty="0" err="1"/>
              <a:t>about_Presenter</a:t>
            </a:r>
            <a:r>
              <a:rPr lang="en-US" dirty="0"/>
              <a:t>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476847"/>
            <a:ext cx="7962314" cy="4897059"/>
          </a:xfrm>
        </p:spPr>
        <p:txBody>
          <a:bodyPr>
            <a:noAutofit/>
          </a:bodyPr>
          <a:lstStyle/>
          <a:p>
            <a:r>
              <a:rPr lang="en-US" sz="2400" dirty="0"/>
              <a:t>Mike F Robbins</a:t>
            </a:r>
          </a:p>
          <a:p>
            <a:r>
              <a:rPr lang="en-US" sz="2400" dirty="0">
                <a:hlinkClick r:id="rId3"/>
              </a:rPr>
              <a:t>Mississippi PowerShell User Group</a:t>
            </a:r>
            <a:endParaRPr lang="en-US" sz="2400" dirty="0"/>
          </a:p>
          <a:p>
            <a:r>
              <a:rPr lang="en-US" sz="2400" dirty="0">
                <a:hlinkClick r:id="rId4"/>
              </a:rPr>
              <a:t>PowerShell Conference Book</a:t>
            </a:r>
            <a:endParaRPr lang="en-US" sz="2400" dirty="0"/>
          </a:p>
          <a:p>
            <a:r>
              <a:rPr lang="en-US" sz="2400" dirty="0">
                <a:hlinkClick r:id="rId5"/>
              </a:rPr>
              <a:t>PowerShell 101: The No-Nonsense Beginner’s Guide</a:t>
            </a:r>
            <a:endParaRPr lang="en-US" sz="2400" dirty="0"/>
          </a:p>
          <a:p>
            <a:r>
              <a:rPr lang="en-US" sz="2400" dirty="0">
                <a:hlinkClick r:id="rId6"/>
              </a:rPr>
              <a:t>Windows PowerShell TFM 4th Edition</a:t>
            </a:r>
            <a:endParaRPr lang="en-US" sz="2400" dirty="0"/>
          </a:p>
          <a:p>
            <a:r>
              <a:rPr lang="en-US" sz="2400" dirty="0">
                <a:hlinkClick r:id="rId7"/>
              </a:rPr>
              <a:t>PowerShell Deep Dives</a:t>
            </a:r>
            <a:endParaRPr lang="en-US" sz="2400" dirty="0"/>
          </a:p>
          <a:p>
            <a:r>
              <a:rPr lang="en-US" sz="2400" dirty="0"/>
              <a:t>Advanced Category in the 2013 Scripting Games</a:t>
            </a:r>
          </a:p>
          <a:p>
            <a:r>
              <a:rPr lang="en-US" sz="2400" dirty="0"/>
              <a:t>Learn more about me @ </a:t>
            </a:r>
            <a:r>
              <a:rPr lang="en-US" sz="2400" dirty="0">
                <a:hlinkClick r:id="rId8"/>
              </a:rPr>
              <a:t>mikefrobbins.com</a:t>
            </a:r>
            <a:endParaRPr lang="en-US" sz="24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9006" y="1288066"/>
            <a:ext cx="1183819" cy="185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454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F60D5-3DB6-4E84-BCBA-9BDBCF092F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Quick &amp; Dirty Code 6 Months Later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6166962-D477-4E30-8F39-E501C8EFAF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06656" y="1293223"/>
            <a:ext cx="3730688" cy="4974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613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Start-Process ‘Demo’</a:t>
            </a:r>
          </a:p>
        </p:txBody>
      </p:sp>
      <p:pic>
        <p:nvPicPr>
          <p:cNvPr id="4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2337" y="1600200"/>
            <a:ext cx="5668586" cy="3868809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456426" y="1600200"/>
            <a:ext cx="56544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Demo Code: </a:t>
            </a:r>
            <a:r>
              <a:rPr lang="en-US" dirty="0">
                <a:solidFill>
                  <a:srgbClr val="FF0000"/>
                </a:solidFill>
              </a:rPr>
              <a:t>github.com/mikefrobbins/Presentations</a:t>
            </a:r>
          </a:p>
        </p:txBody>
      </p:sp>
    </p:spTree>
    <p:extLst>
      <p:ext uri="{BB962C8B-B14F-4D97-AF65-F5344CB8AC3E}">
        <p14:creationId xmlns:p14="http://schemas.microsoft.com/office/powerpoint/2010/main" val="29056231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1E3D4-FD5A-4873-8EE5-D33368323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Great Code 6 Months Later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5EA403C-B348-43AC-8FB8-35B8E2DF11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840" y="1288869"/>
            <a:ext cx="6624319" cy="496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16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755840" cy="1116106"/>
          </a:xfrm>
        </p:spPr>
        <p:txBody>
          <a:bodyPr/>
          <a:lstStyle/>
          <a:p>
            <a:r>
              <a:rPr lang="en-US" dirty="0"/>
              <a:t>Select-Object –Property ‘Resources’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8474" y="1232452"/>
            <a:ext cx="7556313" cy="5252754"/>
          </a:xfrm>
        </p:spPr>
        <p:txBody>
          <a:bodyPr>
            <a:noAutofit/>
          </a:bodyPr>
          <a:lstStyle/>
          <a:p>
            <a:r>
              <a:rPr lang="en-US" sz="2200" dirty="0">
                <a:hlinkClick r:id="rId2"/>
              </a:rPr>
              <a:t>PowerShell Documentation</a:t>
            </a:r>
            <a:endParaRPr lang="en-US" sz="2200" dirty="0">
              <a:hlinkClick r:id="rId3"/>
            </a:endParaRPr>
          </a:p>
          <a:p>
            <a:r>
              <a:rPr lang="en-US" sz="2200" dirty="0">
                <a:hlinkClick r:id="rId3"/>
              </a:rPr>
              <a:t>PowerShell Best Practices and Style Guide</a:t>
            </a:r>
            <a:endParaRPr lang="en-US" sz="2200" dirty="0">
              <a:hlinkClick r:id="rId4"/>
            </a:endParaRPr>
          </a:p>
          <a:p>
            <a:r>
              <a:rPr lang="en-US" sz="2200" dirty="0">
                <a:hlinkClick r:id="rId4"/>
              </a:rPr>
              <a:t>PowerShell.org</a:t>
            </a:r>
            <a:endParaRPr lang="en-US" sz="2200" dirty="0"/>
          </a:p>
          <a:p>
            <a:r>
              <a:rPr lang="en-US" sz="2200" dirty="0">
                <a:hlinkClick r:id="rId5"/>
              </a:rPr>
              <a:t>Planet PowerShell</a:t>
            </a:r>
            <a:endParaRPr lang="en-US" sz="2200" dirty="0"/>
          </a:p>
          <a:p>
            <a:r>
              <a:rPr lang="en-US" sz="2200" dirty="0">
                <a:hlinkClick r:id="rId6"/>
              </a:rPr>
              <a:t>User Groups</a:t>
            </a:r>
            <a:endParaRPr lang="en-US" sz="2200" dirty="0"/>
          </a:p>
          <a:p>
            <a:r>
              <a:rPr lang="en-US" sz="2200" dirty="0">
                <a:hlinkClick r:id="rId7"/>
              </a:rPr>
              <a:t>PowerShell Community Videos</a:t>
            </a:r>
            <a:endParaRPr lang="en-US" sz="2200" dirty="0"/>
          </a:p>
          <a:p>
            <a:r>
              <a:rPr lang="en-US" sz="2200" dirty="0">
                <a:hlinkClick r:id="rId8"/>
              </a:rPr>
              <a:t>Twitter</a:t>
            </a:r>
            <a:endParaRPr lang="en-US" sz="2200" dirty="0"/>
          </a:p>
          <a:p>
            <a:r>
              <a:rPr lang="en-US" sz="2200" dirty="0">
                <a:hlinkClick r:id="rId9"/>
              </a:rPr>
              <a:t>Slack</a:t>
            </a:r>
            <a:endParaRPr lang="en-US" sz="2200" dirty="0"/>
          </a:p>
          <a:p>
            <a:r>
              <a:rPr lang="en-US" sz="2200" dirty="0">
                <a:hlinkClick r:id="rId10"/>
              </a:rPr>
              <a:t>PSKoans (PowerShell </a:t>
            </a:r>
            <a:r>
              <a:rPr lang="en-US" sz="2200" dirty="0" err="1">
                <a:hlinkClick r:id="rId10"/>
              </a:rPr>
              <a:t>Koans</a:t>
            </a:r>
            <a:r>
              <a:rPr lang="en-US" sz="2200" dirty="0">
                <a:hlinkClick r:id="rId10"/>
              </a:rPr>
              <a:t>)</a:t>
            </a:r>
            <a:endParaRPr lang="en-US" sz="2200" dirty="0"/>
          </a:p>
          <a:p>
            <a:endParaRPr lang="en-US" sz="2200" dirty="0">
              <a:hlinkClick r:id="rId11"/>
            </a:endParaRPr>
          </a:p>
        </p:txBody>
      </p:sp>
    </p:spTree>
    <p:extLst>
      <p:ext uri="{BB962C8B-B14F-4D97-AF65-F5344CB8AC3E}">
        <p14:creationId xmlns:p14="http://schemas.microsoft.com/office/powerpoint/2010/main" val="34942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37853" y="501324"/>
            <a:ext cx="7275182" cy="1116106"/>
          </a:xfrm>
        </p:spPr>
        <p:txBody>
          <a:bodyPr/>
          <a:lstStyle/>
          <a:p>
            <a:r>
              <a:rPr lang="en-US" dirty="0"/>
              <a:t>Get-Contact –Identity ‘Presenter’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37853" y="1358899"/>
            <a:ext cx="6735779" cy="4997777"/>
          </a:xfrm>
        </p:spPr>
        <p:txBody>
          <a:bodyPr>
            <a:noAutofit/>
          </a:bodyPr>
          <a:lstStyle/>
          <a:p>
            <a:r>
              <a:rPr lang="en-US" sz="2200" dirty="0"/>
              <a:t>Blog: </a:t>
            </a:r>
            <a:r>
              <a:rPr lang="en-US" sz="2200" dirty="0">
                <a:hlinkClick r:id="rId2"/>
              </a:rPr>
              <a:t>mikefrobbins.com</a:t>
            </a:r>
            <a:r>
              <a:rPr lang="en-US" sz="2200" dirty="0"/>
              <a:t> (or MrPowerShell.com)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r>
              <a:rPr lang="en-US" sz="2200" dirty="0"/>
              <a:t>Twitter: </a:t>
            </a:r>
            <a:r>
              <a:rPr lang="en-US" sz="2200" dirty="0">
                <a:hlinkClick r:id="rId3"/>
              </a:rPr>
              <a:t>@</a:t>
            </a:r>
            <a:r>
              <a:rPr lang="en-US" sz="2200" dirty="0" err="1">
                <a:hlinkClick r:id="rId3"/>
              </a:rPr>
              <a:t>mikefrobbins</a:t>
            </a:r>
            <a:endParaRPr lang="en-US" sz="2200" dirty="0"/>
          </a:p>
          <a:p>
            <a:r>
              <a:rPr lang="en-US" sz="2200" dirty="0"/>
              <a:t>LinkedIn: </a:t>
            </a:r>
            <a:r>
              <a:rPr lang="en-US" sz="2200" dirty="0">
                <a:hlinkClick r:id="rId4"/>
              </a:rPr>
              <a:t>www.linkedin.com/in/mikefrobbins</a:t>
            </a:r>
            <a:endParaRPr lang="en-US" sz="2200" dirty="0"/>
          </a:p>
          <a:p>
            <a:r>
              <a:rPr lang="en-US" sz="2200" dirty="0"/>
              <a:t>E-Mail: See </a:t>
            </a:r>
            <a:r>
              <a:rPr lang="en-US" sz="2200" dirty="0">
                <a:hlinkClick r:id="rId5"/>
              </a:rPr>
              <a:t>mikefrobbins.com/about/</a:t>
            </a:r>
            <a:endParaRPr lang="en-US" sz="2200" dirty="0"/>
          </a:p>
          <a:p>
            <a:r>
              <a:rPr lang="en-US" sz="2200" dirty="0"/>
              <a:t>User Group: </a:t>
            </a:r>
            <a:r>
              <a:rPr lang="en-US" sz="2200" dirty="0">
                <a:hlinkClick r:id="rId6"/>
              </a:rPr>
              <a:t>mspsug.com</a:t>
            </a:r>
            <a:r>
              <a:rPr lang="en-US" sz="2200" dirty="0"/>
              <a:t> (or MsPowerShell.com)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2358" y="1831780"/>
            <a:ext cx="1784006" cy="1784006"/>
          </a:xfrm>
          <a:prstGeom prst="rect">
            <a:avLst/>
          </a:prstGeom>
        </p:spPr>
      </p:pic>
      <p:pic>
        <p:nvPicPr>
          <p:cNvPr id="7" name="Picture 6">
            <a:hlinkClick r:id="rId8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972" y="2518461"/>
            <a:ext cx="1428750" cy="2038349"/>
          </a:xfrm>
          <a:prstGeom prst="rect">
            <a:avLst/>
          </a:prstGeom>
        </p:spPr>
      </p:pic>
      <p:pic>
        <p:nvPicPr>
          <p:cNvPr id="8" name="Picture 7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7972" y="4629819"/>
            <a:ext cx="1428750" cy="1781175"/>
          </a:xfrm>
          <a:prstGeom prst="rect">
            <a:avLst/>
          </a:prstGeom>
        </p:spPr>
      </p:pic>
      <p:pic>
        <p:nvPicPr>
          <p:cNvPr id="9" name="Content Placeholder 3">
            <a:hlinkClick r:id="rId12"/>
            <a:extLst>
              <a:ext uri="{FF2B5EF4-FFF2-40B4-BE49-F238E27FC236}">
                <a16:creationId xmlns:a16="http://schemas.microsoft.com/office/drawing/2014/main" id="{E6C595FB-3EA1-4C94-BAC2-76291E4BDD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7972" y="611131"/>
            <a:ext cx="1428750" cy="1852083"/>
          </a:xfrm>
          <a:prstGeom prst="rect">
            <a:avLst/>
          </a:prstGeom>
        </p:spPr>
      </p:pic>
      <p:pic>
        <p:nvPicPr>
          <p:cNvPr id="4" name="Picture 3">
            <a:hlinkClick r:id="rId14"/>
            <a:extLst>
              <a:ext uri="{FF2B5EF4-FFF2-40B4-BE49-F238E27FC236}">
                <a16:creationId xmlns:a16="http://schemas.microsoft.com/office/drawing/2014/main" id="{10F98EAA-38A1-450B-BE44-E1E069AD247D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591861" y="2148957"/>
            <a:ext cx="1428571" cy="1838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7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Evaluations are ONLINE ONLY</a:t>
            </a:r>
          </a:p>
        </p:txBody>
      </p:sp>
      <p:sp>
        <p:nvSpPr>
          <p:cNvPr id="19" name="Content Placeholder 18"/>
          <p:cNvSpPr>
            <a:spLocks noGrp="1"/>
          </p:cNvSpPr>
          <p:nvPr>
            <p:ph idx="1"/>
          </p:nvPr>
        </p:nvSpPr>
        <p:spPr>
          <a:xfrm>
            <a:off x="285837" y="3883423"/>
            <a:ext cx="8572137" cy="1831263"/>
          </a:xfrm>
        </p:spPr>
        <p:txBody>
          <a:bodyPr>
            <a:normAutofit fontScale="85000" lnSpcReduction="10000"/>
          </a:bodyPr>
          <a:lstStyle/>
          <a:p>
            <a:endParaRPr lang="en-US" sz="3175" dirty="0">
              <a:hlinkClick r:id="rId2"/>
            </a:endParaRPr>
          </a:p>
          <a:p>
            <a:endParaRPr lang="en-US" sz="3175" dirty="0">
              <a:hlinkClick r:id="rId2"/>
            </a:endParaRPr>
          </a:p>
          <a:p>
            <a:r>
              <a:rPr lang="en-US" sz="3175" dirty="0">
                <a:hlinkClick r:id="rId3"/>
              </a:rPr>
              <a:t>SQLSatBR.com/Sessions/SessionEvaluation.aspx</a:t>
            </a:r>
            <a:endParaRPr lang="en-US" sz="3175" dirty="0"/>
          </a:p>
        </p:txBody>
      </p:sp>
      <p:sp>
        <p:nvSpPr>
          <p:cNvPr id="5" name="Content Placeholder 18">
            <a:extLst>
              <a:ext uri="{FF2B5EF4-FFF2-40B4-BE49-F238E27FC236}">
                <a16:creationId xmlns:a16="http://schemas.microsoft.com/office/drawing/2014/main" id="{DE139296-F95C-420E-8AC2-74EFDD342007}"/>
              </a:ext>
            </a:extLst>
          </p:cNvPr>
          <p:cNvSpPr txBox="1">
            <a:spLocks/>
          </p:cNvSpPr>
          <p:nvPr/>
        </p:nvSpPr>
        <p:spPr>
          <a:xfrm>
            <a:off x="4572000" y="1836400"/>
            <a:ext cx="4285439" cy="2992108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0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6027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32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2pPr>
            <a:lvl3pPr marL="1152053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3pPr>
            <a:lvl4pPr marL="1728079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4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4pPr>
            <a:lvl5pPr marL="2304105" indent="0" algn="l" defTabSz="576026" rtl="0" eaLnBrk="1" latinLnBrk="0" hangingPunct="1">
              <a:spcBef>
                <a:spcPct val="20000"/>
              </a:spcBef>
              <a:buFont typeface="Wingdings" charset="2"/>
              <a:buNone/>
              <a:defRPr sz="2000" kern="1200">
                <a:solidFill>
                  <a:srgbClr val="474947"/>
                </a:solidFill>
                <a:latin typeface="+mn-lt"/>
                <a:ea typeface="+mn-ea"/>
                <a:cs typeface="+mn-cs"/>
              </a:defRPr>
            </a:lvl5pPr>
            <a:lvl6pPr marL="3168145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744171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320197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96223" indent="-288013" algn="l" defTabSz="576026" rtl="0" eaLnBrk="1" latinLnBrk="0" hangingPunct="1">
              <a:spcBef>
                <a:spcPct val="20000"/>
              </a:spcBef>
              <a:buFont typeface="Arial"/>
              <a:buChar char="•"/>
              <a:defRPr sz="2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540" dirty="0"/>
          </a:p>
          <a:p>
            <a:r>
              <a:rPr lang="en-US" sz="2540" dirty="0"/>
              <a:t>Your feedback is valuable!</a:t>
            </a:r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  <a:p>
            <a:endParaRPr lang="en-US" sz="254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E58F87F-5849-4861-BDE6-74B1C1D2A705}"/>
              </a:ext>
            </a:extLst>
          </p:cNvPr>
          <p:cNvGrpSpPr/>
          <p:nvPr/>
        </p:nvGrpSpPr>
        <p:grpSpPr>
          <a:xfrm>
            <a:off x="286562" y="2280400"/>
            <a:ext cx="4865279" cy="1812978"/>
            <a:chOff x="361038" y="1080363"/>
            <a:chExt cx="6129745" cy="228416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CAC301A3-EE26-4A5A-8E0F-45D0CF627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61038" y="1080363"/>
              <a:ext cx="4772691" cy="2238687"/>
            </a:xfrm>
            <a:prstGeom prst="rect">
              <a:avLst/>
            </a:prstGeom>
          </p:spPr>
        </p:pic>
        <p:sp>
          <p:nvSpPr>
            <p:cNvPr id="3" name="Arrow: Right 2">
              <a:extLst>
                <a:ext uri="{FF2B5EF4-FFF2-40B4-BE49-F238E27FC236}">
                  <a16:creationId xmlns:a16="http://schemas.microsoft.com/office/drawing/2014/main" id="{E10B0A40-3D91-40D8-96C9-FC1CE8F9E94C}"/>
                </a:ext>
              </a:extLst>
            </p:cNvPr>
            <p:cNvSpPr/>
            <p:nvPr/>
          </p:nvSpPr>
          <p:spPr>
            <a:xfrm flipH="1">
              <a:off x="5029704" y="2630832"/>
              <a:ext cx="1461079" cy="733694"/>
            </a:xfrm>
            <a:prstGeom prst="rightArrow">
              <a:avLst/>
            </a:prstGeom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lIns="0" tIns="0" rIns="0" bIns="0" rtlCol="0" anchor="ctr">
              <a:spAutoFit/>
            </a:bodyPr>
            <a:lstStyle/>
            <a:p>
              <a:pPr algn="l"/>
              <a:endParaRPr lang="en-US" sz="1905" dirty="0">
                <a:solidFill>
                  <a:schemeClr val="accent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80213463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PowerShellorg">
      <a:dk1>
        <a:srgbClr val="000000"/>
      </a:dk1>
      <a:lt1>
        <a:sysClr val="window" lastClr="FFFFFF"/>
      </a:lt1>
      <a:dk2>
        <a:srgbClr val="2B142D"/>
      </a:dk2>
      <a:lt2>
        <a:srgbClr val="AFCEE6"/>
      </a:lt2>
      <a:accent1>
        <a:srgbClr val="2473BE"/>
      </a:accent1>
      <a:accent2>
        <a:srgbClr val="B35B20"/>
      </a:accent2>
      <a:accent3>
        <a:srgbClr val="BB1168"/>
      </a:accent3>
      <a:accent4>
        <a:srgbClr val="BB2622"/>
      </a:accent4>
      <a:accent5>
        <a:srgbClr val="58C322"/>
      </a:accent5>
      <a:accent6>
        <a:srgbClr val="6909BE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PSHSummit_4x3</Template>
  <TotalTime>2218</TotalTime>
  <Words>243</Words>
  <Application>Microsoft Office PowerPoint</Application>
  <PresentationFormat>On-screen Show (4:3)</PresentationFormat>
  <Paragraphs>57</Paragraphs>
  <Slides>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Consolas</vt:lpstr>
      <vt:lpstr>Rockwell</vt:lpstr>
      <vt:lpstr>Wingdings</vt:lpstr>
      <vt:lpstr>Advantage</vt:lpstr>
      <vt:lpstr>Writing Award Winning PowerShell</vt:lpstr>
      <vt:lpstr>Get-Help –Name ‘about_Presenter’</vt:lpstr>
      <vt:lpstr>Quick &amp; Dirty Code 6 Months Later</vt:lpstr>
      <vt:lpstr>Start-Process ‘Demo’</vt:lpstr>
      <vt:lpstr>Great Code 6 Months Later</vt:lpstr>
      <vt:lpstr>Select-Object –Property ‘Resources’</vt:lpstr>
      <vt:lpstr>Get-Contact –Identity ‘Presenter’</vt:lpstr>
      <vt:lpstr>Session Evaluations are ONLINE ONLY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Robbins</dc:creator>
  <cp:lastModifiedBy>Mike Robbins</cp:lastModifiedBy>
  <cp:revision>245</cp:revision>
  <dcterms:created xsi:type="dcterms:W3CDTF">2015-04-24T20:45:20Z</dcterms:created>
  <dcterms:modified xsi:type="dcterms:W3CDTF">2019-08-17T02:28:26Z</dcterms:modified>
</cp:coreProperties>
</file>

<file path=docProps/thumbnail.jpeg>
</file>